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handoutMasterIdLst>
    <p:handoutMasterId r:id="rId20"/>
  </p:handoutMasterIdLst>
  <p:sldIdLst>
    <p:sldId id="256" r:id="rId2"/>
    <p:sldId id="278" r:id="rId3"/>
    <p:sldId id="257" r:id="rId4"/>
    <p:sldId id="272" r:id="rId5"/>
    <p:sldId id="264" r:id="rId6"/>
    <p:sldId id="262" r:id="rId7"/>
    <p:sldId id="260" r:id="rId8"/>
    <p:sldId id="261" r:id="rId9"/>
    <p:sldId id="263" r:id="rId10"/>
    <p:sldId id="284" r:id="rId11"/>
    <p:sldId id="269" r:id="rId12"/>
    <p:sldId id="280" r:id="rId13"/>
    <p:sldId id="279" r:id="rId14"/>
    <p:sldId id="282" r:id="rId15"/>
    <p:sldId id="281" r:id="rId16"/>
    <p:sldId id="283" r:id="rId17"/>
    <p:sldId id="277" r:id="rId18"/>
    <p:sldId id="285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35721124-F235-4CB8-A81C-8B6A0FAA46A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1E38-6C12-421A-BF5C-90DD5E247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437B-E3AC-464F-8C31-0339680C6B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991E-BFF6-4CEA-B931-2B81A21F6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C96F-1B99-4E41-9586-2040C0AB9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2E7B-C4C0-4340-91A0-B4353AC78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9C61-83F2-4038-9993-50C41CEE7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676F-F736-4DF2-AE25-BD1D51656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58F8-00AE-4D73-A5EB-CB2DCFC24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2CE2-7166-49EC-AEEC-F97558250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F454-EF23-4A8B-9FA5-BD1D9CFD3C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8F48F1A-7BD0-408F-AD5B-8C85167D46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C1EF6A-C493-462D-8DBD-2C3F390C342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animalwelfareinstitute.blogspot.com/" TargetMode="External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hyperlink" Target="http://www.wspa-usa.org/" TargetMode="External"/><Relationship Id="rId7" Type="http://schemas.openxmlformats.org/officeDocument/2006/relationships/hyperlink" Target="http://www.dawnwatch.com/" TargetMode="External"/><Relationship Id="rId12" Type="http://schemas.openxmlformats.org/officeDocument/2006/relationships/hyperlink" Target="http://www.pet-abuse.com/" TargetMode="External"/><Relationship Id="rId17" Type="http://schemas.openxmlformats.org/officeDocument/2006/relationships/image" Target="../media/image20.png"/><Relationship Id="rId2" Type="http://schemas.openxmlformats.org/officeDocument/2006/relationships/hyperlink" Target="http://www.hsus.org/" TargetMode="Externa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paw.org/" TargetMode="External"/><Relationship Id="rId11" Type="http://schemas.openxmlformats.org/officeDocument/2006/relationships/hyperlink" Target="http://www.animallawcoalition.com/" TargetMode="External"/><Relationship Id="rId5" Type="http://schemas.openxmlformats.org/officeDocument/2006/relationships/hyperlink" Target="http://www.michiganpetfund.org/" TargetMode="External"/><Relationship Id="rId15" Type="http://schemas.openxmlformats.org/officeDocument/2006/relationships/image" Target="../media/image18.png"/><Relationship Id="rId10" Type="http://schemas.openxmlformats.org/officeDocument/2006/relationships/hyperlink" Target="http://www.animallaw.com/" TargetMode="External"/><Relationship Id="rId19" Type="http://schemas.openxmlformats.org/officeDocument/2006/relationships/image" Target="../media/image22.png"/><Relationship Id="rId4" Type="http://schemas.openxmlformats.org/officeDocument/2006/relationships/hyperlink" Target="http://www.hslf.org/" TargetMode="External"/><Relationship Id="rId9" Type="http://schemas.openxmlformats.org/officeDocument/2006/relationships/hyperlink" Target="http://www.guardian.co.uk/world/animal-welfare" TargetMode="External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hsgv.weebly.com/grassroots-advocate-toolkit.html" TargetMode="External"/><Relationship Id="rId2" Type="http://schemas.openxmlformats.org/officeDocument/2006/relationships/hyperlink" Target="http://hsgv.weebly.com/take-action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ate.michigan.gov/FindYourSenator/michiganfys.asp?lookup" TargetMode="External"/><Relationship Id="rId2" Type="http://schemas.openxmlformats.org/officeDocument/2006/relationships/hyperlink" Target="http://www.house.mi.gov/mhrpublic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ntactingthecongress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egislature.mi.gov/" TargetMode="External"/><Relationship Id="rId2" Type="http://schemas.openxmlformats.org/officeDocument/2006/relationships/hyperlink" Target="http://thomas.loc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bg2">
                <a:tint val="80000"/>
                <a:satMod val="400000"/>
                <a:alpha val="43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572000"/>
            <a:ext cx="213938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0"/>
            <a:ext cx="302780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457200"/>
            <a:ext cx="7851648" cy="1828800"/>
          </a:xfrm>
        </p:spPr>
        <p:txBody>
          <a:bodyPr>
            <a:normAutofit/>
          </a:bodyPr>
          <a:lstStyle/>
          <a:p>
            <a:r>
              <a:rPr lang="en-US" sz="6500" dirty="0" smtClean="0"/>
              <a:t>Grassroots 101</a:t>
            </a:r>
            <a:endParaRPr lang="en-US" sz="6500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2362200"/>
            <a:ext cx="7010400" cy="1600200"/>
          </a:xfrm>
        </p:spPr>
        <p:txBody>
          <a:bodyPr>
            <a:normAutofit/>
          </a:bodyPr>
          <a:lstStyle/>
          <a:p>
            <a:r>
              <a:rPr lang="en-US" sz="2500" i="1" dirty="0" smtClean="0"/>
              <a:t>Get politically active for animals!</a:t>
            </a:r>
            <a:endParaRPr lang="en-US" sz="2500" i="1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914400"/>
            <a:ext cx="2671762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200400"/>
            <a:ext cx="308918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2971800"/>
            <a:ext cx="1991658" cy="207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Knowing the Issues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500" dirty="0" smtClean="0"/>
              <a:t>Some helpful sources:</a:t>
            </a:r>
          </a:p>
          <a:p>
            <a:pPr lvl="1"/>
            <a:r>
              <a:rPr lang="en-US" sz="2500" dirty="0" smtClean="0">
                <a:hlinkClick r:id="rId2"/>
              </a:rPr>
              <a:t>http://www.hsus.org</a:t>
            </a:r>
            <a:endParaRPr lang="en-US" sz="2500" dirty="0" smtClean="0"/>
          </a:p>
          <a:p>
            <a:pPr lvl="1"/>
            <a:r>
              <a:rPr lang="en-US" sz="2500" dirty="0" smtClean="0">
                <a:hlinkClick r:id="rId3"/>
              </a:rPr>
              <a:t>http://www.wspa-usa.org</a:t>
            </a:r>
            <a:endParaRPr lang="en-US" sz="2500" dirty="0" smtClean="0"/>
          </a:p>
          <a:p>
            <a:pPr lvl="1"/>
            <a:r>
              <a:rPr lang="en-US" sz="2500" dirty="0" smtClean="0">
                <a:hlinkClick r:id="rId4"/>
              </a:rPr>
              <a:t>http://www.hslf.org</a:t>
            </a:r>
            <a:endParaRPr lang="en-US" sz="2500" dirty="0" smtClean="0"/>
          </a:p>
          <a:p>
            <a:pPr lvl="1"/>
            <a:r>
              <a:rPr lang="en-US" sz="2500" dirty="0" smtClean="0">
                <a:hlinkClick r:id="rId5"/>
              </a:rPr>
              <a:t>http://www.michiganpetfund.org</a:t>
            </a:r>
            <a:endParaRPr lang="en-US" sz="2500" dirty="0" smtClean="0"/>
          </a:p>
          <a:p>
            <a:pPr lvl="1"/>
            <a:r>
              <a:rPr lang="en-US" sz="2500" dirty="0" smtClean="0">
                <a:hlinkClick r:id="rId6"/>
              </a:rPr>
              <a:t>http://mpaw.org/</a:t>
            </a:r>
            <a:endParaRPr lang="en-US" sz="2500" dirty="0" smtClean="0"/>
          </a:p>
          <a:p>
            <a:pPr lvl="1"/>
            <a:r>
              <a:rPr lang="en-US" sz="2500" dirty="0" smtClean="0">
                <a:hlinkClick r:id="rId7"/>
              </a:rPr>
              <a:t>http://www.dawnwatch.com</a:t>
            </a:r>
            <a:endParaRPr lang="en-US" sz="2500" dirty="0" smtClean="0"/>
          </a:p>
          <a:p>
            <a:pPr lvl="1"/>
            <a:r>
              <a:rPr lang="en-US" sz="2500" dirty="0" smtClean="0">
                <a:hlinkClick r:id="rId8"/>
              </a:rPr>
              <a:t>http://animalwelfareinstitute.blogspot.com/</a:t>
            </a:r>
            <a:endParaRPr lang="en-US" sz="2500" dirty="0" smtClean="0"/>
          </a:p>
          <a:p>
            <a:pPr lvl="1"/>
            <a:r>
              <a:rPr lang="en-US" sz="2500" dirty="0" smtClean="0">
                <a:hlinkClick r:id="rId9"/>
              </a:rPr>
              <a:t>http://www.guardian.co.uk/world/animal-welfare</a:t>
            </a:r>
            <a:endParaRPr lang="en-US" sz="2500" dirty="0" smtClean="0"/>
          </a:p>
          <a:p>
            <a:pPr lvl="1"/>
            <a:r>
              <a:rPr lang="en-US" sz="2500" dirty="0" smtClean="0">
                <a:hlinkClick r:id="rId10"/>
              </a:rPr>
              <a:t>http://www.animallaw.com/</a:t>
            </a:r>
            <a:endParaRPr lang="en-US" sz="2500" dirty="0" smtClean="0"/>
          </a:p>
          <a:p>
            <a:pPr lvl="1"/>
            <a:r>
              <a:rPr lang="en-US" sz="2500" dirty="0" smtClean="0">
                <a:hlinkClick r:id="rId11"/>
              </a:rPr>
              <a:t>http://www.animallawcoalition.com/</a:t>
            </a:r>
            <a:endParaRPr lang="en-US" sz="2500" dirty="0" smtClean="0"/>
          </a:p>
          <a:p>
            <a:pPr lvl="1"/>
            <a:r>
              <a:rPr lang="en-US" sz="2500" dirty="0" smtClean="0">
                <a:hlinkClick r:id="rId12"/>
              </a:rPr>
              <a:t>http://www.pet-abuse.com/</a:t>
            </a:r>
            <a:endParaRPr lang="en-US" sz="2500" dirty="0" smtClean="0"/>
          </a:p>
          <a:p>
            <a:r>
              <a:rPr lang="en-US" sz="2500" dirty="0" smtClean="0"/>
              <a:t>Attend club meetings and read meeting minutes to find out about the latest Humane Insight and Legislative Update!</a:t>
            </a:r>
          </a:p>
          <a:p>
            <a:pPr lvl="1"/>
            <a:endParaRPr lang="en-US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38800" y="838200"/>
            <a:ext cx="1981200" cy="7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53200" y="2133600"/>
            <a:ext cx="1447800" cy="86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14800" y="1981200"/>
            <a:ext cx="206692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29400" y="4191000"/>
            <a:ext cx="104016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467600" y="990600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562600" y="2895600"/>
            <a:ext cx="1284161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543800" y="3048000"/>
            <a:ext cx="1371600" cy="108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How to Be Active and Have Influence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229600" cy="3276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b="1" dirty="0"/>
              <a:t>Call your legislator</a:t>
            </a:r>
            <a:r>
              <a:rPr lang="en-US" sz="2800" dirty="0"/>
              <a:t> – quick </a:t>
            </a:r>
            <a:r>
              <a:rPr lang="en-US" sz="2800" dirty="0" smtClean="0"/>
              <a:t>and effective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b="1" dirty="0"/>
              <a:t>Write your legislator</a:t>
            </a:r>
            <a:r>
              <a:rPr lang="en-US" sz="2800" dirty="0"/>
              <a:t> – e-mail, fax, letter</a:t>
            </a:r>
          </a:p>
          <a:p>
            <a:pPr>
              <a:lnSpc>
                <a:spcPct val="80000"/>
              </a:lnSpc>
            </a:pPr>
            <a:r>
              <a:rPr lang="en-US" sz="2800" b="1" dirty="0"/>
              <a:t>Letters to the Editor</a:t>
            </a:r>
            <a:r>
              <a:rPr lang="en-US" sz="2800" dirty="0"/>
              <a:t> – create public dialogue</a:t>
            </a:r>
          </a:p>
          <a:p>
            <a:pPr>
              <a:lnSpc>
                <a:spcPct val="80000"/>
              </a:lnSpc>
            </a:pPr>
            <a:r>
              <a:rPr lang="en-US" sz="2800" b="1" dirty="0"/>
              <a:t>Attend public meetings</a:t>
            </a:r>
            <a:r>
              <a:rPr lang="en-US" sz="2800" dirty="0"/>
              <a:t> and ask questions relating to current </a:t>
            </a:r>
            <a:r>
              <a:rPr lang="en-US" sz="2800" dirty="0" smtClean="0"/>
              <a:t>animal-related issues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b="1" dirty="0"/>
              <a:t>Have personal meetings</a:t>
            </a:r>
            <a:r>
              <a:rPr lang="en-US" sz="2800" dirty="0"/>
              <a:t> with legislative </a:t>
            </a:r>
            <a:r>
              <a:rPr lang="en-US" sz="2800" dirty="0" smtClean="0"/>
              <a:t>offices </a:t>
            </a:r>
          </a:p>
          <a:p>
            <a:pPr>
              <a:lnSpc>
                <a:spcPct val="80000"/>
              </a:lnSpc>
            </a:pPr>
            <a:r>
              <a:rPr lang="en-US" sz="2800" b="1" dirty="0" smtClean="0"/>
              <a:t>Lobbying </a:t>
            </a:r>
            <a:r>
              <a:rPr lang="en-US" sz="2800" dirty="0" smtClean="0"/>
              <a:t>at the Michigan or U.S. capitol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5029200"/>
            <a:ext cx="5257800" cy="1624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Writing to Legislators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 letters/e-mails are okay, but personalized letters/e-mails are far more effective.</a:t>
            </a:r>
          </a:p>
          <a:p>
            <a:r>
              <a:rPr lang="en-US" dirty="0" smtClean="0"/>
              <a:t>Short time commitment—usually between 5 to 10 minutes.</a:t>
            </a:r>
          </a:p>
          <a:p>
            <a:r>
              <a:rPr lang="en-US" dirty="0" smtClean="0"/>
              <a:t>Keep it short and concise.</a:t>
            </a:r>
          </a:p>
          <a:p>
            <a:pPr lvl="1"/>
            <a:r>
              <a:rPr lang="en-US" dirty="0" smtClean="0"/>
              <a:t>Introduction with 2-3 sentences, body with 1-2 small paragraphs, concluding thoughts in 1-3 short sentences.</a:t>
            </a:r>
          </a:p>
          <a:p>
            <a:pPr lvl="1"/>
            <a:r>
              <a:rPr lang="en-US" dirty="0" smtClean="0"/>
              <a:t>Always state the bill name and number at the beginning and end of the letter or e-mail.</a:t>
            </a:r>
          </a:p>
          <a:p>
            <a:r>
              <a:rPr lang="en-US" dirty="0" smtClean="0"/>
              <a:t>Always thank them for their time and consideration.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735932"/>
            <a:ext cx="1828800" cy="12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Calling Legislators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891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Can call during business hours (usually 9 AM – 5 PM) or after business hours by leaving a voicemail message.</a:t>
            </a:r>
          </a:p>
          <a:p>
            <a:r>
              <a:rPr lang="en-US" dirty="0" smtClean="0"/>
              <a:t>Can ask to speak directly to the legislator or specific staff member or just leave a message with whoever picks up the phone.</a:t>
            </a:r>
          </a:p>
          <a:p>
            <a:r>
              <a:rPr lang="en-US" dirty="0" smtClean="0"/>
              <a:t>Short time commitment—usually between 3 to 5 minutes.</a:t>
            </a:r>
          </a:p>
          <a:p>
            <a:r>
              <a:rPr lang="en-US" dirty="0" smtClean="0"/>
              <a:t>Keep it short and concise.</a:t>
            </a:r>
          </a:p>
          <a:p>
            <a:pPr lvl="1"/>
            <a:r>
              <a:rPr lang="en-US" dirty="0" smtClean="0"/>
              <a:t>State who you are, where you’re from, and what you’re calling about (issue or bill), and how you want the legislator to vote (support or oppose).</a:t>
            </a:r>
          </a:p>
          <a:p>
            <a:r>
              <a:rPr lang="en-US" dirty="0" smtClean="0"/>
              <a:t>Always thank them for their time and consideration.</a:t>
            </a:r>
          </a:p>
          <a:p>
            <a:pPr lvl="1"/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838200"/>
            <a:ext cx="1535723" cy="118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4876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000" dirty="0" smtClean="0"/>
              <a:t>	Check out our website’s </a:t>
            </a:r>
            <a:r>
              <a:rPr lang="en-US" sz="5000" dirty="0" smtClean="0">
                <a:hlinkClick r:id="rId2"/>
              </a:rPr>
              <a:t>“</a:t>
            </a:r>
            <a:r>
              <a:rPr lang="en-US" sz="5000" dirty="0" smtClean="0">
                <a:hlinkClick r:id="rId2"/>
              </a:rPr>
              <a:t>Take Action</a:t>
            </a:r>
            <a:r>
              <a:rPr lang="en-US" sz="5000" dirty="0" smtClean="0">
                <a:hlinkClick r:id="rId2"/>
              </a:rPr>
              <a:t>”</a:t>
            </a:r>
            <a:r>
              <a:rPr lang="en-US" sz="5000" dirty="0" smtClean="0"/>
              <a:t> section </a:t>
            </a:r>
            <a:r>
              <a:rPr lang="en-US" sz="5000" dirty="0" smtClean="0"/>
              <a:t>for current political action campaigns and </a:t>
            </a:r>
            <a:r>
              <a:rPr lang="en-US" sz="5000" dirty="0" smtClean="0"/>
              <a:t>our </a:t>
            </a:r>
            <a:r>
              <a:rPr lang="en-US" sz="5000" dirty="0" smtClean="0">
                <a:hlinkClick r:id="rId3"/>
              </a:rPr>
              <a:t>Grassroots Advocate Toolkit</a:t>
            </a:r>
            <a:r>
              <a:rPr lang="en-US" sz="5000" dirty="0" smtClean="0"/>
              <a:t> for tons of resources!</a:t>
            </a:r>
            <a:endParaRPr lang="en-US" sz="5000" dirty="0" smtClean="0"/>
          </a:p>
          <a:p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Lobbying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4953000" cy="438912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A form of advocacy by individuals, legislators, constituents, or special interest groups with the intention of influencing decisions made by legislators and officials in the government.</a:t>
            </a:r>
          </a:p>
          <a:p>
            <a:r>
              <a:rPr lang="en-US" sz="2800" dirty="0" smtClean="0"/>
              <a:t>More time commitment than writing and calling. A little training is usually needed.</a:t>
            </a:r>
          </a:p>
          <a:p>
            <a:r>
              <a:rPr lang="en-US" sz="2800" dirty="0" smtClean="0"/>
              <a:t>Stay tuned for information on Lobby Days at the state and U.S. capitols!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952500"/>
            <a:ext cx="350520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810000"/>
            <a:ext cx="38354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085088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How to Handle Differing Opinions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4724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Not everyone you speak to will agree with your views on animal-related issues.</a:t>
            </a:r>
          </a:p>
          <a:p>
            <a:r>
              <a:rPr lang="en-US" sz="2000" dirty="0" smtClean="0"/>
              <a:t>Things to remember:</a:t>
            </a:r>
          </a:p>
          <a:p>
            <a:pPr lvl="1"/>
            <a:r>
              <a:rPr lang="en-US" sz="2000" dirty="0" smtClean="0"/>
              <a:t>Certain issues are more controversial.</a:t>
            </a:r>
          </a:p>
          <a:p>
            <a:pPr lvl="1"/>
            <a:r>
              <a:rPr lang="en-US" sz="2000" dirty="0" smtClean="0"/>
              <a:t>Just because someone disagrees or is ill-informed does not mean he/she is a bad person.</a:t>
            </a:r>
          </a:p>
          <a:p>
            <a:pPr lvl="1"/>
            <a:r>
              <a:rPr lang="en-US" sz="2000" dirty="0" smtClean="0"/>
              <a:t>Always listen and be respectful.</a:t>
            </a:r>
          </a:p>
          <a:p>
            <a:pPr lvl="1"/>
            <a:r>
              <a:rPr lang="en-US" sz="2000" dirty="0" smtClean="0"/>
              <a:t>Smile.</a:t>
            </a:r>
          </a:p>
          <a:p>
            <a:pPr lvl="1"/>
            <a:r>
              <a:rPr lang="en-US" sz="2000" dirty="0" smtClean="0"/>
              <a:t>Educate, don’t dictate or judge.</a:t>
            </a:r>
          </a:p>
          <a:p>
            <a:pPr lvl="1"/>
            <a:r>
              <a:rPr lang="en-US" sz="2000" dirty="0" smtClean="0"/>
              <a:t>Discuss an issue by taking different approaches: health, environment, economic, humane aspect, etc.</a:t>
            </a:r>
          </a:p>
          <a:p>
            <a:pPr lvl="1"/>
            <a:r>
              <a:rPr lang="en-US" sz="2000" dirty="0" smtClean="0"/>
              <a:t>Always thank whoever you are speaking to for his/her time and consideration.</a:t>
            </a:r>
            <a:endParaRPr lang="en-US" sz="2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3200400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8610600" cy="393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3000"/>
            <a:ext cx="4953000" cy="2438400"/>
          </a:xfrm>
        </p:spPr>
        <p:txBody>
          <a:bodyPr>
            <a:noAutofit/>
          </a:bodyPr>
          <a:lstStyle/>
          <a:p>
            <a:pPr algn="ctr"/>
            <a:r>
              <a:rPr lang="en-US" sz="5500" dirty="0" smtClean="0">
                <a:latin typeface="+mn-lt"/>
              </a:rPr>
              <a:t>Now Let’s Take Some Action for Animals!</a:t>
            </a:r>
            <a:endParaRPr lang="en-US" sz="5500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419600"/>
            <a:ext cx="4707467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971800"/>
            <a:ext cx="2619375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495800"/>
            <a:ext cx="331573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990600"/>
            <a:ext cx="3343745" cy="2305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What is grassroots advocacy?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5181600" cy="3962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500" dirty="0" smtClean="0"/>
              <a:t>	An organized effort by citizens to affect public policy by influencing policy-makers.</a:t>
            </a:r>
            <a:endParaRPr lang="en-US" sz="45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286000"/>
            <a:ext cx="2590800" cy="354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</a:t>
            </a:r>
            <a:r>
              <a:rPr lang="en-US" b="1" dirty="0" smtClean="0"/>
              <a:t>work on </a:t>
            </a:r>
            <a:r>
              <a:rPr lang="en-US" b="1" dirty="0"/>
              <a:t>l</a:t>
            </a:r>
            <a:r>
              <a:rPr lang="en-US" b="1" dirty="0" smtClean="0"/>
              <a:t>egislation</a:t>
            </a:r>
            <a:r>
              <a:rPr lang="en-US" b="1" dirty="0"/>
              <a:t>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5029200" cy="4572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sz="3300" dirty="0" smtClean="0"/>
              <a:t>To educate and spread awareness about animal-related issues</a:t>
            </a:r>
          </a:p>
          <a:p>
            <a:pPr>
              <a:lnSpc>
                <a:spcPct val="90000"/>
              </a:lnSpc>
            </a:pPr>
            <a:r>
              <a:rPr lang="en-US" sz="3300" dirty="0" smtClean="0"/>
              <a:t>Real changes in society and industry occur through changes in legislation</a:t>
            </a:r>
          </a:p>
          <a:p>
            <a:pPr>
              <a:lnSpc>
                <a:spcPct val="90000"/>
              </a:lnSpc>
            </a:pPr>
            <a:r>
              <a:rPr lang="en-US" sz="3300" dirty="0" smtClean="0"/>
              <a:t>Media coverage can be created, generating public awareness and dialogue</a:t>
            </a:r>
          </a:p>
          <a:p>
            <a:pPr>
              <a:lnSpc>
                <a:spcPct val="90000"/>
              </a:lnSpc>
            </a:pPr>
            <a:r>
              <a:rPr lang="en-US" sz="3300" dirty="0" smtClean="0"/>
              <a:t>To learn more about your government and be an active citizen!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981200"/>
            <a:ext cx="3810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b="1" dirty="0"/>
              <a:t>Michigan </a:t>
            </a:r>
            <a:r>
              <a:rPr lang="en-US" b="1" dirty="0" smtClean="0"/>
              <a:t>Legislature</a:t>
            </a:r>
            <a:endParaRPr lang="en-US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305800" cy="42672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Two elected houses: House (lower) and Senate (upper)</a:t>
            </a:r>
          </a:p>
          <a:p>
            <a:r>
              <a:rPr lang="en-US" sz="2800" dirty="0"/>
              <a:t>110 House districts</a:t>
            </a:r>
          </a:p>
          <a:p>
            <a:pPr lvl="1"/>
            <a:r>
              <a:rPr lang="en-US" sz="2800" dirty="0"/>
              <a:t>Representatives elected in even-number years; serve 2-year terms</a:t>
            </a:r>
          </a:p>
          <a:p>
            <a:r>
              <a:rPr lang="en-US" sz="2800" dirty="0"/>
              <a:t>38 Senate districts</a:t>
            </a:r>
          </a:p>
          <a:p>
            <a:pPr lvl="1"/>
            <a:r>
              <a:rPr lang="en-US" sz="2800" dirty="0"/>
              <a:t>Senators elected at same time as governor; serve 4-year terms</a:t>
            </a:r>
          </a:p>
          <a:p>
            <a:r>
              <a:rPr lang="en-US" sz="2800" dirty="0"/>
              <a:t>MI legislature runs throughout the year</a:t>
            </a:r>
          </a:p>
          <a:p>
            <a:r>
              <a:rPr lang="en-US" sz="2800" dirty="0"/>
              <a:t>Learn </a:t>
            </a:r>
            <a:r>
              <a:rPr lang="en-US" sz="2800" dirty="0" smtClean="0"/>
              <a:t>more: http</a:t>
            </a:r>
            <a:r>
              <a:rPr lang="en-US" sz="2800" dirty="0"/>
              <a:t>://legislature.mi.gov</a:t>
            </a:r>
          </a:p>
          <a:p>
            <a:pPr lvl="1"/>
            <a:endParaRPr lang="en-US" sz="2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609600"/>
            <a:ext cx="21336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Who Represents Me?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8272462" cy="4267200"/>
          </a:xfrm>
        </p:spPr>
        <p:txBody>
          <a:bodyPr>
            <a:normAutofit/>
          </a:bodyPr>
          <a:lstStyle/>
          <a:p>
            <a:r>
              <a:rPr lang="en-US" sz="4000" b="1" dirty="0">
                <a:hlinkClick r:id="rId2"/>
              </a:rPr>
              <a:t>Michigan </a:t>
            </a:r>
            <a:r>
              <a:rPr lang="en-US" sz="4000" b="1" dirty="0" smtClean="0">
                <a:hlinkClick r:id="rId2"/>
              </a:rPr>
              <a:t>House</a:t>
            </a:r>
            <a:endParaRPr lang="en-US" sz="4000" dirty="0"/>
          </a:p>
          <a:p>
            <a:r>
              <a:rPr lang="en-US" sz="4000" b="1" dirty="0">
                <a:hlinkClick r:id="rId3"/>
              </a:rPr>
              <a:t>Michigan </a:t>
            </a:r>
            <a:r>
              <a:rPr lang="en-US" sz="4000" b="1" dirty="0" smtClean="0">
                <a:hlinkClick r:id="rId3"/>
              </a:rPr>
              <a:t>Senate</a:t>
            </a:r>
            <a:endParaRPr lang="en-US" sz="4000" dirty="0"/>
          </a:p>
          <a:p>
            <a:r>
              <a:rPr lang="en-US" sz="4000" b="1" dirty="0">
                <a:hlinkClick r:id="rId4"/>
              </a:rPr>
              <a:t>U.S. </a:t>
            </a:r>
            <a:r>
              <a:rPr lang="en-US" sz="4000" b="1" dirty="0" smtClean="0">
                <a:hlinkClick r:id="rId4"/>
              </a:rPr>
              <a:t>Congress</a:t>
            </a:r>
            <a:endParaRPr lang="en-US" sz="40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Birth of a Bill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077200" cy="45720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700" dirty="0" smtClean="0"/>
              <a:t>Someone has an idea.</a:t>
            </a:r>
            <a:endParaRPr lang="en-US" sz="2700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700" dirty="0"/>
              <a:t>Idea is taken to </a:t>
            </a:r>
            <a:r>
              <a:rPr lang="en-US" sz="2700" dirty="0" smtClean="0"/>
              <a:t>legislator’s office </a:t>
            </a:r>
            <a:r>
              <a:rPr lang="en-US" sz="2700" dirty="0"/>
              <a:t>for consideration.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700" dirty="0"/>
              <a:t>Bill is </a:t>
            </a:r>
            <a:r>
              <a:rPr lang="en-US" sz="2700" dirty="0" smtClean="0"/>
              <a:t>written and assigned </a:t>
            </a:r>
            <a:r>
              <a:rPr lang="en-US" sz="2700" dirty="0"/>
              <a:t>a number when it is introduced such as H.B. 1234 or S.B. 123.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700" dirty="0"/>
              <a:t>Bill referred to House or Senate standing committee to get first committee assignment.</a:t>
            </a:r>
          </a:p>
          <a:p>
            <a:pPr marL="609600" indent="-609600"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700" u="sng" dirty="0"/>
              <a:t>Bills and co-sponsors can be tracked:</a:t>
            </a:r>
          </a:p>
          <a:p>
            <a:pPr marL="1371600" lvl="2" indent="-461963">
              <a:lnSpc>
                <a:spcPct val="90000"/>
              </a:lnSpc>
            </a:pPr>
            <a:r>
              <a:rPr lang="en-US" sz="2700" dirty="0"/>
              <a:t>Federal: </a:t>
            </a:r>
            <a:r>
              <a:rPr lang="en-US" sz="2700" dirty="0">
                <a:hlinkClick r:id="rId2"/>
              </a:rPr>
              <a:t>http://thomas.loc.gov</a:t>
            </a:r>
            <a:endParaRPr lang="en-US" sz="2700" dirty="0"/>
          </a:p>
          <a:p>
            <a:pPr marL="1371600" lvl="2" indent="-461963">
              <a:lnSpc>
                <a:spcPct val="90000"/>
              </a:lnSpc>
            </a:pPr>
            <a:r>
              <a:rPr lang="en-US" sz="2700" dirty="0"/>
              <a:t>State: </a:t>
            </a:r>
            <a:r>
              <a:rPr lang="en-US" sz="2700" dirty="0">
                <a:hlinkClick r:id="rId3"/>
              </a:rPr>
              <a:t>http://legislature.mi.gov</a:t>
            </a:r>
            <a:endParaRPr lang="en-US" sz="27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914400"/>
            <a:ext cx="2187368" cy="1994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 dirty="0"/>
              <a:t>How a Bill Becomes a Law (State)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86868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 descr="Michigan_Se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343400"/>
            <a:ext cx="2286000" cy="224665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 dirty="0"/>
              <a:t>How a Bill Becomes a Law (Federal)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8686800" cy="3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 descr="us_congress_se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419600"/>
            <a:ext cx="2202053" cy="2158172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b="1" dirty="0"/>
              <a:t>The Committee Process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5486400" cy="4343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Hearings are held before </a:t>
            </a:r>
            <a:r>
              <a:rPr lang="en-US" dirty="0" smtClean="0"/>
              <a:t>a full </a:t>
            </a:r>
            <a:r>
              <a:rPr lang="en-US" dirty="0"/>
              <a:t>committee or a subcommittee with jurisdiction over the bill.</a:t>
            </a:r>
          </a:p>
          <a:p>
            <a:pPr>
              <a:lnSpc>
                <a:spcPct val="80000"/>
              </a:lnSpc>
            </a:pPr>
            <a:r>
              <a:rPr lang="en-US" dirty="0"/>
              <a:t>Citizens, invited experts, and professionals in Congress often testify on state legislation.</a:t>
            </a:r>
          </a:p>
          <a:p>
            <a:pPr>
              <a:lnSpc>
                <a:spcPct val="80000"/>
              </a:lnSpc>
            </a:pPr>
            <a:r>
              <a:rPr lang="en-US" dirty="0"/>
              <a:t>After (or during) hearing, bill may be “marked up,” allowing the committee to amend the bill.</a:t>
            </a:r>
          </a:p>
          <a:p>
            <a:pPr>
              <a:lnSpc>
                <a:spcPct val="80000"/>
              </a:lnSpc>
            </a:pPr>
            <a:r>
              <a:rPr lang="en-US" dirty="0"/>
              <a:t>Committee votes on advancing the bill to next committee, or to the floor of the House or Senate.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743200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1012</TotalTime>
  <Words>751</Words>
  <Application>Microsoft Office PowerPoint</Application>
  <PresentationFormat>On-screen Show (4:3)</PresentationFormat>
  <Paragraphs>87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Grassroots 101</vt:lpstr>
      <vt:lpstr>What is grassroots advocacy?</vt:lpstr>
      <vt:lpstr>Why work on legislation?</vt:lpstr>
      <vt:lpstr>Michigan Legislature</vt:lpstr>
      <vt:lpstr>Who Represents Me?</vt:lpstr>
      <vt:lpstr>The Birth of a Bill</vt:lpstr>
      <vt:lpstr>How a Bill Becomes a Law (State)</vt:lpstr>
      <vt:lpstr>How a Bill Becomes a Law (Federal)</vt:lpstr>
      <vt:lpstr>The Committee Process</vt:lpstr>
      <vt:lpstr>Knowing the Issues</vt:lpstr>
      <vt:lpstr>How to Be Active and Have Influence</vt:lpstr>
      <vt:lpstr>Writing to Legislators</vt:lpstr>
      <vt:lpstr>Calling Legislators</vt:lpstr>
      <vt:lpstr>Slide 14</vt:lpstr>
      <vt:lpstr>Lobbying</vt:lpstr>
      <vt:lpstr>How to Handle Differing Opinions</vt:lpstr>
      <vt:lpstr>Slide 17</vt:lpstr>
      <vt:lpstr>Now Let’s Take Some Action for Animals!</vt:lpstr>
    </vt:vector>
  </TitlesOfParts>
  <Company>UCI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cpepelko</dc:creator>
  <cp:lastModifiedBy>Kristina</cp:lastModifiedBy>
  <cp:revision>169</cp:revision>
  <dcterms:created xsi:type="dcterms:W3CDTF">2010-07-20T15:09:01Z</dcterms:created>
  <dcterms:modified xsi:type="dcterms:W3CDTF">2012-05-08T19:14:23Z</dcterms:modified>
</cp:coreProperties>
</file>